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SpoqaHanSans-Regular"/>
      <p:regular r:id="rId27"/>
    </p:embeddedFont>
    <p:embeddedFont>
      <p:font typeface="SpoqaHanSans-Bold"/>
      <p:bold r:id="rId28"/>
    </p:embeddedFont>
    <p:embeddedFont>
      <p:font typeface="Noto Sans CJK KR Regular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1.fntdata" Type="http://schemas.openxmlformats.org/officeDocument/2006/relationships/font"/><Relationship Id="rId28" Target="fonts/font2.fntdata" Type="http://schemas.openxmlformats.org/officeDocument/2006/relationships/font"/><Relationship Id="rId29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2" Target="../media/image28.png" Type="http://schemas.openxmlformats.org/officeDocument/2006/relationships/image"/><Relationship Id="rId3" Target="../media/image14.png" Type="http://schemas.openxmlformats.org/officeDocument/2006/relationships/image"/><Relationship Id="rId4" Target="../media/image13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57.png" Type="http://schemas.openxmlformats.org/officeDocument/2006/relationships/image"/><Relationship Id="rId12" Target="../media/image63.png" Type="http://schemas.openxmlformats.org/officeDocument/2006/relationships/image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7.pn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80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76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768600" y="6083300"/>
            <a:ext cx="1275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2000" b="false" i="false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운동</a:t>
            </a:r>
            <a:r>
              <a:rPr lang="en-US" sz="2000" b="false" i="false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크루를</a:t>
            </a:r>
            <a:r>
              <a:rPr lang="en-US" sz="2000" b="false" i="false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찾아</a:t>
            </a:r>
            <a:r>
              <a:rPr lang="en-US" sz="2000" b="false" i="false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함께</a:t>
            </a:r>
            <a:r>
              <a:rPr lang="en-US" sz="2000" b="false" i="false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달리는</a:t>
            </a:r>
            <a:r>
              <a:rPr lang="en-US" sz="2000" b="false" i="false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공간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23000" y="90678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 spc="100">
                <a:solidFill>
                  <a:srgbClr val="393939"/>
                </a:solidFill>
                <a:ea typeface="SpoqaHanSans-Bold"/>
              </a:rPr>
              <a:t>대전</a:t>
            </a:r>
            <a:r>
              <a:rPr lang="en-US" sz="1800" b="false" i="false" u="none" strike="noStrike" spc="100">
                <a:solidFill>
                  <a:srgbClr val="393939"/>
                </a:solidFill>
                <a:latin typeface="SpoqaHanSans-Bold"/>
              </a:rPr>
              <a:t>3</a:t>
            </a:r>
            <a:r>
              <a:rPr lang="ko-KR" sz="1800" b="false" i="false" u="none" strike="noStrike" spc="100">
                <a:solidFill>
                  <a:srgbClr val="393939"/>
                </a:solidFill>
                <a:ea typeface="SpoqaHanSans-Bold"/>
              </a:rPr>
              <a:t>반</a:t>
            </a:r>
            <a:r>
              <a:rPr lang="en-US" sz="1800" b="false" i="false" u="none" strike="noStrike" spc="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800" b="false" i="false" u="none" strike="noStrike" spc="100">
                <a:solidFill>
                  <a:srgbClr val="393939"/>
                </a:solidFill>
                <a:ea typeface="SpoqaHanSans-Bold"/>
              </a:rPr>
              <a:t>비전공</a:t>
            </a:r>
            <a:r>
              <a:rPr lang="en-US" sz="1800" b="false" i="false" u="none" strike="noStrike" spc="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800" b="false" i="false" u="none" strike="noStrike" spc="100">
                <a:solidFill>
                  <a:srgbClr val="393939"/>
                </a:solidFill>
                <a:ea typeface="SpoqaHanSans-Bold"/>
              </a:rPr>
              <a:t>자바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23000" y="93853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 spc="100">
                <a:solidFill>
                  <a:srgbClr val="393939"/>
                </a:solidFill>
                <a:ea typeface="SpoqaHanSans-Bold"/>
              </a:rPr>
              <a:t>우연주</a:t>
            </a:r>
            <a:r>
              <a:rPr lang="en-US" sz="1800" b="false" i="false" u="none" strike="noStrike" spc="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800" b="false" i="false" u="none" strike="noStrike" spc="100">
                <a:solidFill>
                  <a:srgbClr val="393939"/>
                </a:solidFill>
                <a:ea typeface="SpoqaHanSans-Bold"/>
              </a:rPr>
              <a:t>백승민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00800" y="2946400"/>
            <a:ext cx="5791200" cy="1257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4368800"/>
            <a:ext cx="6172200" cy="1536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34200" y="3225800"/>
            <a:ext cx="4749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393939"/>
                </a:solidFill>
                <a:ea typeface="SpoqaHanSans-Regular"/>
              </a:rPr>
              <a:t>크루</a:t>
            </a:r>
            <a:r>
              <a:rPr lang="en-US" sz="2800" b="false" i="false" u="none" strike="noStrike">
                <a:solidFill>
                  <a:srgbClr val="393939"/>
                </a:solidFill>
                <a:latin typeface="SpoqaHanSans-Regular"/>
              </a:rPr>
              <a:t>(Crew) +  </a:t>
            </a:r>
            <a:r>
              <a:rPr lang="ko-KR" sz="2800" b="false" i="false" u="none" strike="noStrike">
                <a:solidFill>
                  <a:srgbClr val="393939"/>
                </a:solidFill>
                <a:ea typeface="SpoqaHanSans-Regular"/>
              </a:rPr>
              <a:t>하자</a:t>
            </a:r>
            <a:r>
              <a:rPr lang="en-US" sz="2800" b="false" i="false" u="none" strike="noStrike">
                <a:solidFill>
                  <a:srgbClr val="393939"/>
                </a:solidFill>
                <a:latin typeface="SpoqaHanSans-Regular"/>
              </a:rPr>
              <a:t>(do it)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216400" y="4191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화면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설계도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37300" y="1397000"/>
            <a:ext cx="5321300" cy="3327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8700" y="1384300"/>
            <a:ext cx="5308600" cy="332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58600" y="1397000"/>
            <a:ext cx="5448300" cy="340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8700" y="5689600"/>
            <a:ext cx="5308600" cy="332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71300" y="5664200"/>
            <a:ext cx="5575300" cy="349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37300" y="5689600"/>
            <a:ext cx="5359400" cy="335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362200" y="5346700"/>
            <a:ext cx="79629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670800" y="5359400"/>
            <a:ext cx="80264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41400" y="5575300"/>
            <a:ext cx="162433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41400" y="56134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16400" y="4191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화면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설계도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0" y="91440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435100"/>
            <a:ext cx="5270500" cy="328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71300" y="1409700"/>
            <a:ext cx="5499100" cy="3429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5765800"/>
            <a:ext cx="5270500" cy="328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75400" y="5765800"/>
            <a:ext cx="5270500" cy="328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37300" y="1435100"/>
            <a:ext cx="5283200" cy="330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340000">
            <a:off x="7581900" y="5422900"/>
            <a:ext cx="81661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184400" y="5486400"/>
            <a:ext cx="8318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216400" y="4191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주요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구현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기능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5786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61500" y="3733800"/>
            <a:ext cx="4127500" cy="3746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72800" y="2349500"/>
            <a:ext cx="8128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023600" y="2336800"/>
            <a:ext cx="647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93400" y="9017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회원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인증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기능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0300" y="3619500"/>
            <a:ext cx="8013700" cy="450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67500" y="3949700"/>
            <a:ext cx="317500" cy="152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00800" y="3949700"/>
            <a:ext cx="241300" cy="152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57700" y="2451100"/>
            <a:ext cx="1016000" cy="279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483100" y="2438400"/>
            <a:ext cx="8382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메인화면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15900" y="2882900"/>
            <a:ext cx="4102100" cy="5486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24600" y="3898900"/>
            <a:ext cx="774700" cy="254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528800" y="2336800"/>
            <a:ext cx="977900" cy="279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554200" y="2336800"/>
            <a:ext cx="8890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회원가입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216400" y="4191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주요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구현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기능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786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06600" y="3962400"/>
            <a:ext cx="4127500" cy="3746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05200" y="2578100"/>
            <a:ext cx="8128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556000" y="2578100"/>
            <a:ext cx="647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42600" y="9017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회원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인증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기능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00900" y="2895600"/>
            <a:ext cx="3860800" cy="342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518400" y="6502400"/>
            <a:ext cx="3530600" cy="1612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95200" y="3149600"/>
            <a:ext cx="3708400" cy="3073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496800" y="6565900"/>
            <a:ext cx="35306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19500" y="6464300"/>
            <a:ext cx="774700" cy="254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74000" y="2311400"/>
            <a:ext cx="2514600" cy="279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848600" y="2324100"/>
            <a:ext cx="26035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회원의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아이디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찾기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79400" y="2311400"/>
            <a:ext cx="2514600" cy="279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954000" y="2324100"/>
            <a:ext cx="26035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비회원의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아이디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찾기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216400" y="4191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주요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구현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기능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786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06600" y="3962400"/>
            <a:ext cx="4127500" cy="3746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05200" y="2578100"/>
            <a:ext cx="8128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556000" y="2578100"/>
            <a:ext cx="647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42600" y="901700"/>
            <a:ext cx="1727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회원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인증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기능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44900" y="6629400"/>
            <a:ext cx="774700" cy="25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67600" y="2857500"/>
            <a:ext cx="3352800" cy="3124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53300" y="6477000"/>
            <a:ext cx="3581400" cy="1054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25400" y="2857500"/>
            <a:ext cx="3086100" cy="313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458700" y="6477000"/>
            <a:ext cx="3632200" cy="1041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454900" y="2222500"/>
            <a:ext cx="3073400" cy="228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454900" y="2197100"/>
            <a:ext cx="31115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이전과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동일한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비밀번호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입력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27000" y="2286000"/>
            <a:ext cx="3073400" cy="228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827000" y="2247900"/>
            <a:ext cx="31115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이전과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비밀번호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입력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216400" y="4191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주요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구현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기능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11100" y="5397500"/>
            <a:ext cx="11811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674600" y="5397500"/>
            <a:ext cx="901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크루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생성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7800" y="901700"/>
            <a:ext cx="1739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크루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49500" y="2882900"/>
            <a:ext cx="5918200" cy="617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14100" y="5905500"/>
            <a:ext cx="3924300" cy="294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60100" y="2743200"/>
            <a:ext cx="4495800" cy="217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50100" y="8547100"/>
            <a:ext cx="1104900" cy="48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62700" y="3949700"/>
            <a:ext cx="1917700" cy="1739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419600" y="2184400"/>
            <a:ext cx="1778000" cy="279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572000" y="2184400"/>
            <a:ext cx="13589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크루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목록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화면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11100" y="2298700"/>
            <a:ext cx="1181100" cy="279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674600" y="2298700"/>
            <a:ext cx="901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크루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216400" y="4191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주요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구현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기능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2768600"/>
            <a:ext cx="22733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241800" y="2768600"/>
            <a:ext cx="2044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크루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가입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게시판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68600" y="3810000"/>
            <a:ext cx="4991100" cy="3937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29800" y="2755900"/>
            <a:ext cx="5816600" cy="617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95700" y="7162800"/>
            <a:ext cx="2247900" cy="279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337800" y="901700"/>
            <a:ext cx="1739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크루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96700" y="2146300"/>
            <a:ext cx="2273300" cy="279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823700" y="2146300"/>
            <a:ext cx="2044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크루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가입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게시판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3302000"/>
            <a:ext cx="6172200" cy="558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16400" y="4191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주요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구현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27500" y="2768600"/>
            <a:ext cx="22733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241800" y="2768600"/>
            <a:ext cx="2044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시설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정보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화면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88200" y="7213600"/>
            <a:ext cx="698500" cy="279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93300" y="2755900"/>
            <a:ext cx="5892800" cy="6172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375900" y="901700"/>
            <a:ext cx="1739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시설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정보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96700" y="2146300"/>
            <a:ext cx="2273300" cy="279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823700" y="2146300"/>
            <a:ext cx="2044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시설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상세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정보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216400" y="4191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생성형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AI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사용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27300" y="2057400"/>
            <a:ext cx="5816600" cy="617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75800" y="2057400"/>
            <a:ext cx="59182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22800" y="4699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개발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후기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54300" y="4000500"/>
            <a:ext cx="6108700" cy="420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38500" y="3517900"/>
            <a:ext cx="4914900" cy="1257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19500" y="3771900"/>
            <a:ext cx="4165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393939">
                    <a:alpha val="50196"/>
                  </a:srgbClr>
                </a:solidFill>
                <a:ea typeface="SpoqaHanSans-Regular"/>
              </a:rPr>
              <a:t>우연주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0" y="4000500"/>
            <a:ext cx="6108700" cy="420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21900" y="3517900"/>
            <a:ext cx="4914900" cy="1257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502900" y="3771900"/>
            <a:ext cx="4165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393939"/>
                </a:solidFill>
                <a:ea typeface="SpoqaHanSans-Regular"/>
              </a:rPr>
              <a:t>백승민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76600" y="5194300"/>
            <a:ext cx="49149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더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많은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기능을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넣고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싶다는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아쉬움도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많이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남지만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한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학기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동안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배운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내용을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전체적으로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복습하면서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하나의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프로젝트를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완성할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수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있었다는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점이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뿌듯하다</a:t>
            </a:r>
            <a:r>
              <a:rPr lang="en-US" sz="2200" b="false" i="false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60000" y="4889500"/>
            <a:ext cx="49149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기본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기능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구현이라는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목표를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달성하였지만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,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조금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더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시간이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주어졌다면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더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많은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기능을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담았을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것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같다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.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강의를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들으면서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놓쳤던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부분을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프로젝트를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하면서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다시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배우며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한층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성장할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수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200" b="false" i="false" u="none" strike="noStrike">
                <a:solidFill>
                  <a:srgbClr val="393939"/>
                </a:solidFill>
                <a:ea typeface="SpoqaHanSans-Regular"/>
              </a:rPr>
              <a:t>있었다</a:t>
            </a:r>
            <a:r>
              <a:rPr lang="en-US" sz="2200" b="false" i="false" u="none" strike="noStrike">
                <a:solidFill>
                  <a:srgbClr val="393939"/>
                </a:solidFill>
                <a:latin typeface="SpoqaHanSans-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93500" y="1993900"/>
            <a:ext cx="977900" cy="469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93900" y="3784600"/>
            <a:ext cx="1054100" cy="105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60600" y="4051300"/>
            <a:ext cx="533400" cy="533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93500" y="3556000"/>
            <a:ext cx="977900" cy="4699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93900" y="5346700"/>
            <a:ext cx="1054100" cy="1054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60600" y="5613400"/>
            <a:ext cx="533400" cy="533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21200" y="3556000"/>
            <a:ext cx="977900" cy="469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21600" y="5346700"/>
            <a:ext cx="1054100" cy="105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88300" y="5613400"/>
            <a:ext cx="533400" cy="533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21200" y="1993900"/>
            <a:ext cx="977900" cy="4699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21600" y="3784600"/>
            <a:ext cx="1054100" cy="105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88300" y="4051300"/>
            <a:ext cx="533400" cy="53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655300" y="4102100"/>
            <a:ext cx="2781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4.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화면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설계도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19500" y="4102100"/>
            <a:ext cx="2781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1.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개발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배경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80600" y="5651500"/>
            <a:ext cx="4318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5.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주요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구현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기능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및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개발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결과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06800" y="5651500"/>
            <a:ext cx="2781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2.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개발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일정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21200" y="5080000"/>
            <a:ext cx="977900" cy="4699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21600" y="6870700"/>
            <a:ext cx="1054100" cy="1054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88300" y="7137400"/>
            <a:ext cx="533400" cy="5334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93500" y="5080000"/>
            <a:ext cx="977900" cy="4699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93900" y="6870700"/>
            <a:ext cx="1054100" cy="1054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60600" y="7137400"/>
            <a:ext cx="533400" cy="533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655300" y="7175500"/>
            <a:ext cx="2781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6.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개발후기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75000" y="7200900"/>
            <a:ext cx="3670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3.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이용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툴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및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시스템</a:t>
            </a:r>
            <a:r>
              <a:rPr lang="en-US" sz="24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393939"/>
                </a:solidFill>
                <a:ea typeface="SpoqaHanSans-Regular"/>
              </a:rPr>
              <a:t>구조도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22800" y="508000"/>
            <a:ext cx="9029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목차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010400" y="3162300"/>
            <a:ext cx="42545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330700" y="3721100"/>
            <a:ext cx="96266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000" b="false" i="false" u="none" strike="noStrike" spc="-200">
                <a:solidFill>
                  <a:srgbClr val="393939"/>
                </a:solidFill>
                <a:ea typeface="SpoqaHanSans-Bold"/>
              </a:rPr>
              <a:t>감사합니다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/>
                </a:solidFill>
                <a:latin typeface="SpoqaHanSans-Bold"/>
              </a:rPr>
              <a:t>CREWIT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7683500" y="3136900"/>
            <a:ext cx="2933700" cy="179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480000">
            <a:off x="7683500" y="4686300"/>
            <a:ext cx="2933700" cy="179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52300" y="6883400"/>
            <a:ext cx="2133600" cy="290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7912100" y="6426200"/>
            <a:ext cx="2933700" cy="1790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470400" y="482600"/>
            <a:ext cx="9334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개발배경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6800" y="2959100"/>
            <a:ext cx="71882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갓대권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,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허꾸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약속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감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..</a:t>
            </a:r>
          </a:p>
          <a:p>
            <a:pPr algn="ctr" lvl="0">
              <a:lnSpc>
                <a:spcPct val="141100"/>
              </a:lnSpc>
            </a:pP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혼자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클라이밍은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쉽지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않아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...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67900" y="4279900"/>
            <a:ext cx="7188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같이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할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수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있는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사람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없을까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6800" y="6629400"/>
            <a:ext cx="7188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크루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커뮤니티를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false" i="false" u="none" strike="noStrike">
                <a:solidFill>
                  <a:srgbClr val="393939"/>
                </a:solidFill>
                <a:ea typeface="SpoqaHanSans-Regular"/>
              </a:rPr>
              <a:t>만들어버려</a:t>
            </a:r>
            <a:r>
              <a:rPr lang="en-US" sz="2700" b="false" i="false" u="none" strike="noStrike">
                <a:solidFill>
                  <a:srgbClr val="393939"/>
                </a:solidFill>
                <a:latin typeface="SpoqaHanSans-Regular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57800" y="2146300"/>
            <a:ext cx="1854200" cy="133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940000">
            <a:off x="10883900" y="2336800"/>
            <a:ext cx="2298700" cy="106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200000">
            <a:off x="12395200" y="4953000"/>
            <a:ext cx="1841500" cy="116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740000">
            <a:off x="10604500" y="7289800"/>
            <a:ext cx="1854200" cy="1155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3620000">
            <a:off x="5562600" y="7302500"/>
            <a:ext cx="2082800" cy="1155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622800" y="6223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개발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일정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95100" y="6781800"/>
            <a:ext cx="2806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취합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점검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31700" y="3657600"/>
            <a:ext cx="1562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구현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15200" y="2082800"/>
            <a:ext cx="3403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화면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구성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(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목업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작성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56100" y="3657600"/>
            <a:ext cx="1790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기능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설계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74000" y="7962900"/>
            <a:ext cx="2552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css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디자인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작업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49800" y="6642100"/>
            <a:ext cx="1117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디버깅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22800" y="736600"/>
            <a:ext cx="905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이용</a:t>
            </a:r>
            <a:r>
              <a:rPr lang="en-US" sz="50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false" i="false" u="none" strike="noStrike" spc="-100">
                <a:solidFill>
                  <a:srgbClr val="393939"/>
                </a:solidFill>
                <a:ea typeface="SpoqaHanSans-Bold"/>
              </a:rPr>
              <a:t>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38800" y="4432300"/>
            <a:ext cx="3302000" cy="327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00700" y="3644900"/>
            <a:ext cx="1651000" cy="1625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67400" y="5575300"/>
            <a:ext cx="2870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93939"/>
                </a:solidFill>
                <a:ea typeface="SpoqaHanSans-Bold"/>
              </a:rPr>
              <a:t>프론트엔드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67400" y="6527800"/>
            <a:ext cx="2857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VueJS   |   Pinia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23400" y="4432300"/>
            <a:ext cx="3302000" cy="327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0" y="3606800"/>
            <a:ext cx="1714500" cy="1651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639300" y="5651500"/>
            <a:ext cx="2870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93939"/>
                </a:solidFill>
                <a:ea typeface="SpoqaHanSans-Bold"/>
              </a:rPr>
              <a:t>백엔드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52000" y="6527800"/>
            <a:ext cx="2857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SpringBoot   |   Swagger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0" y="4419600"/>
            <a:ext cx="3302000" cy="327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08000" y="3022600"/>
            <a:ext cx="3302000" cy="2247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423900" y="5562600"/>
            <a:ext cx="2870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93939"/>
                </a:solidFill>
                <a:ea typeface="SpoqaHanSans-Bold"/>
              </a:rPr>
              <a:t>데이터베이스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23900" y="6515100"/>
            <a:ext cx="2857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MySQL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87100" y="3606800"/>
            <a:ext cx="1651000" cy="165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26300" y="3403600"/>
            <a:ext cx="1727200" cy="1854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78000" y="4432300"/>
            <a:ext cx="3302000" cy="3276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29000" y="3581400"/>
            <a:ext cx="1651000" cy="1689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78000" y="3619500"/>
            <a:ext cx="1638300" cy="16510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993900" y="5575300"/>
            <a:ext cx="2870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93939"/>
                </a:solidFill>
                <a:ea typeface="SpoqaHanSans-Bold"/>
              </a:rPr>
              <a:t>언어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06600" y="6527800"/>
            <a:ext cx="2857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JAVA Script   |   JAVA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40300" y="1714500"/>
            <a:ext cx="8407400" cy="7061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89600" y="635000"/>
            <a:ext cx="6908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393939"/>
                </a:solidFill>
                <a:ea typeface="SpoqaHanSans-Bold"/>
              </a:rPr>
              <a:t>유스케이스</a:t>
            </a:r>
            <a:r>
              <a:rPr lang="en-US" sz="38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3800" b="false" i="false" u="none" strike="noStrike" spc="-100">
                <a:solidFill>
                  <a:srgbClr val="393939"/>
                </a:solidFill>
                <a:ea typeface="SpoqaHanSans-Bold"/>
              </a:rPr>
              <a:t>다이어그램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78500" y="1473200"/>
            <a:ext cx="6578600" cy="7518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89600" y="685800"/>
            <a:ext cx="69088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800" b="false" i="false" u="none" strike="noStrike" spc="-100">
                <a:solidFill>
                  <a:srgbClr val="393939"/>
                </a:solidFill>
                <a:latin typeface="SpoqaHanSans-Bold"/>
              </a:rPr>
              <a:t>ERD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0" y="90424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2300" y="1498600"/>
            <a:ext cx="14503400" cy="806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89600" y="635000"/>
            <a:ext cx="6908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393939"/>
                </a:solidFill>
                <a:ea typeface="SpoqaHanSans-Bold"/>
              </a:rPr>
              <a:t>클래스</a:t>
            </a:r>
            <a:r>
              <a:rPr lang="en-US" sz="38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3800" b="false" i="false" u="none" strike="noStrike" spc="-100">
                <a:solidFill>
                  <a:srgbClr val="393939"/>
                </a:solidFill>
                <a:ea typeface="SpoqaHanSans-Bold"/>
              </a:rPr>
              <a:t>다이어그램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0" y="93853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28700" y="1346200"/>
            <a:ext cx="16243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689600" y="635000"/>
            <a:ext cx="6908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393939"/>
                </a:solidFill>
                <a:ea typeface="SpoqaHanSans-Bold"/>
              </a:rPr>
              <a:t>요구사항</a:t>
            </a:r>
            <a:r>
              <a:rPr lang="en-US" sz="3800" b="false" i="false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3800" b="false" i="false" u="none" strike="noStrike" spc="-100">
                <a:solidFill>
                  <a:srgbClr val="393939"/>
                </a:solidFill>
                <a:ea typeface="SpoqaHanSans-Bold"/>
              </a:rPr>
              <a:t>정의서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23000" y="9220200"/>
            <a:ext cx="5842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393939">
                    <a:alpha val="40000"/>
                  </a:srgbClr>
                </a:solidFill>
                <a:latin typeface="SpoqaHanSans-Bold"/>
              </a:rPr>
              <a:t>CREWIT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41600" y="1854200"/>
            <a:ext cx="5448300" cy="4254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92400" y="6654800"/>
            <a:ext cx="4800600" cy="2438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67000" y="1485900"/>
            <a:ext cx="82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사용자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67000" y="6286500"/>
            <a:ext cx="1155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시설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정보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88400" y="1866900"/>
            <a:ext cx="7086600" cy="7200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839200" y="1485900"/>
            <a:ext cx="571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크루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